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2" d="100"/>
          <a:sy n="62"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2/21/2023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2/21/2023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2/21/2023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2/21/2023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2/21/2023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2/21/2023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2/21/2023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2/21/2023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2/21/2023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2/21/2023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2/21/2023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2/21/2023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Lawrence.Richman@campus.edu" TargetMode="External"/><Relationship Id="rId2" Type="http://schemas.openxmlformats.org/officeDocument/2006/relationships/hyperlink" Target="mailto:Eric.Fernandez@campu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00DC172-0CE8-4970-8857-C6EE39134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D44921D8-D907-42BC-84C0-A2906F84F68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446C9919-69C2-4A18-A50B-4F2701E208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EF30023F-7707-4123-BB31-6A42EF81B1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B16F25B-0FD7-471E-AED7-9C6B807C72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416F0F-ECEB-4481-9D5C-F792D5716BEF}"/>
              </a:ext>
            </a:extLst>
          </p:cNvPr>
          <p:cNvSpPr>
            <a:spLocks noGrp="1"/>
          </p:cNvSpPr>
          <p:nvPr>
            <p:ph type="ctrTitle"/>
          </p:nvPr>
        </p:nvSpPr>
        <p:spPr>
          <a:xfrm>
            <a:off x="1974254" y="5166421"/>
            <a:ext cx="8445357" cy="883524"/>
          </a:xfrm>
        </p:spPr>
        <p:txBody>
          <a:bodyPr>
            <a:normAutofit/>
          </a:bodyPr>
          <a:lstStyle/>
          <a:p>
            <a:br>
              <a:rPr lang="en-US" sz="1900" dirty="0"/>
            </a:br>
            <a:endParaRPr lang="en-US" sz="1900" dirty="0"/>
          </a:p>
        </p:txBody>
      </p:sp>
      <p:sp>
        <p:nvSpPr>
          <p:cNvPr id="3" name="Subtitle 2">
            <a:extLst>
              <a:ext uri="{FF2B5EF4-FFF2-40B4-BE49-F238E27FC236}">
                <a16:creationId xmlns:a16="http://schemas.microsoft.com/office/drawing/2014/main" id="{1452F338-3807-466B-A34F-12845733C1E4}"/>
              </a:ext>
            </a:extLst>
          </p:cNvPr>
          <p:cNvSpPr>
            <a:spLocks noGrp="1"/>
          </p:cNvSpPr>
          <p:nvPr>
            <p:ph type="subTitle" idx="1"/>
          </p:nvPr>
        </p:nvSpPr>
        <p:spPr>
          <a:xfrm>
            <a:off x="2133536" y="4752007"/>
            <a:ext cx="8286075" cy="414413"/>
          </a:xfrm>
        </p:spPr>
        <p:txBody>
          <a:bodyPr>
            <a:noAutofit/>
          </a:bodyPr>
          <a:lstStyle/>
          <a:p>
            <a:pPr algn="ctr"/>
            <a:r>
              <a:rPr lang="en-US" sz="4800" dirty="0"/>
              <a:t>TITLE IX TRAINING </a:t>
            </a:r>
          </a:p>
        </p:txBody>
      </p:sp>
      <p:sp>
        <p:nvSpPr>
          <p:cNvPr id="19" name="Rectangle 18">
            <a:extLst>
              <a:ext uri="{FF2B5EF4-FFF2-40B4-BE49-F238E27FC236}">
                <a16:creationId xmlns:a16="http://schemas.microsoft.com/office/drawing/2014/main" id="{61A03511-7B76-435C-A861-F71F038CD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5FA2C94-10B5-4A0A-998F-C623A00E3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icon&#10;&#10;Description automatically generated">
            <a:extLst>
              <a:ext uri="{FF2B5EF4-FFF2-40B4-BE49-F238E27FC236}">
                <a16:creationId xmlns:a16="http://schemas.microsoft.com/office/drawing/2014/main" id="{9FF4C69C-6AD2-35D2-E0C3-A98E52EBFB9B}"/>
              </a:ext>
            </a:extLst>
          </p:cNvPr>
          <p:cNvPicPr>
            <a:picLocks noChangeAspect="1"/>
          </p:cNvPicPr>
          <p:nvPr/>
        </p:nvPicPr>
        <p:blipFill>
          <a:blip r:embed="rId5"/>
          <a:stretch>
            <a:fillRect/>
          </a:stretch>
        </p:blipFill>
        <p:spPr>
          <a:xfrm>
            <a:off x="2282468" y="1627046"/>
            <a:ext cx="8330429" cy="1799236"/>
          </a:xfrm>
          <a:prstGeom prst="rect">
            <a:avLst/>
          </a:prstGeom>
          <a:solidFill>
            <a:schemeClr val="tx1"/>
          </a:solidFill>
        </p:spPr>
      </p:pic>
    </p:spTree>
    <p:extLst>
      <p:ext uri="{BB962C8B-B14F-4D97-AF65-F5344CB8AC3E}">
        <p14:creationId xmlns:p14="http://schemas.microsoft.com/office/powerpoint/2010/main" val="710595386"/>
      </p:ext>
    </p:extLst>
  </p:cSld>
  <p:clrMapOvr>
    <a:masterClrMapping/>
  </p:clrMapOvr>
  <mc:AlternateContent xmlns:mc="http://schemas.openxmlformats.org/markup-compatibility/2006" xmlns:p14="http://schemas.microsoft.com/office/powerpoint/2010/main">
    <mc:Choice Requires="p14">
      <p:transition spd="slow" p14:dur="2000" advTm="16425"/>
    </mc:Choice>
    <mc:Fallback xmlns="">
      <p:transition spd="slow" advTm="1642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362456" y="1810512"/>
            <a:ext cx="3611879" cy="3236976"/>
          </a:xfrm>
        </p:spPr>
        <p:txBody>
          <a:bodyPr>
            <a:normAutofit fontScale="90000"/>
          </a:bodyPr>
          <a:lstStyle/>
          <a:p>
            <a:r>
              <a:rPr lang="en-US" sz="4400" dirty="0"/>
              <a:t>Sexual </a:t>
            </a:r>
            <a:r>
              <a:rPr lang="en-US" sz="4400" u="sng" dirty="0"/>
              <a:t>Harassment:</a:t>
            </a:r>
            <a:br>
              <a:rPr lang="en-US" sz="4400" u="sng" dirty="0"/>
            </a:br>
            <a:br>
              <a:rPr lang="en-US" sz="4400" u="sng" dirty="0"/>
            </a:br>
            <a:r>
              <a:rPr lang="en-US" sz="4400" dirty="0"/>
              <a:t>Sexual Exploitation</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448056"/>
            <a:ext cx="5446278" cy="5601888"/>
          </a:xfrm>
        </p:spPr>
        <p:txBody>
          <a:bodyPr>
            <a:normAutofit/>
          </a:bodyPr>
          <a:lstStyle/>
          <a:p>
            <a:pPr marL="6160" indent="0">
              <a:buNone/>
            </a:pPr>
            <a:r>
              <a:rPr lang="en-US" sz="3000" b="1" u="sng" dirty="0"/>
              <a:t>Sexual Exploitation:</a:t>
            </a:r>
            <a:r>
              <a:rPr lang="en-US" sz="3000" dirty="0"/>
              <a:t>  Occurs when a person takes advantage of another person for the benefit of anyone other than that person, without that person’s consent.  Sexual exploitation may occur regardless of whether sexual activity takes place</a:t>
            </a:r>
            <a:endParaRPr lang="en-US" dirty="0"/>
          </a:p>
        </p:txBody>
      </p:sp>
    </p:spTree>
    <p:extLst>
      <p:ext uri="{BB962C8B-B14F-4D97-AF65-F5344CB8AC3E}">
        <p14:creationId xmlns:p14="http://schemas.microsoft.com/office/powerpoint/2010/main" val="986913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439FE-86F8-4D01-A5D5-FD6957CE1E25}"/>
              </a:ext>
            </a:extLst>
          </p:cNvPr>
          <p:cNvSpPr>
            <a:spLocks noGrp="1"/>
          </p:cNvSpPr>
          <p:nvPr>
            <p:ph type="title"/>
          </p:nvPr>
        </p:nvSpPr>
        <p:spPr>
          <a:xfrm>
            <a:off x="2234969" y="330330"/>
            <a:ext cx="7956560" cy="713818"/>
          </a:xfrm>
        </p:spPr>
        <p:txBody>
          <a:bodyPr>
            <a:normAutofit fontScale="90000"/>
          </a:bodyPr>
          <a:lstStyle/>
          <a:p>
            <a:pPr algn="ctr"/>
            <a:r>
              <a:rPr lang="en-US" sz="4400" b="1" u="sng" dirty="0"/>
              <a:t>Affirmative Consent</a:t>
            </a:r>
            <a:br>
              <a:rPr lang="en-US" sz="3600" b="1" u="sng" dirty="0"/>
            </a:br>
            <a:endParaRPr lang="en-US" dirty="0"/>
          </a:p>
        </p:txBody>
      </p:sp>
      <p:sp>
        <p:nvSpPr>
          <p:cNvPr id="3" name="Text Placeholder 2">
            <a:extLst>
              <a:ext uri="{FF2B5EF4-FFF2-40B4-BE49-F238E27FC236}">
                <a16:creationId xmlns:a16="http://schemas.microsoft.com/office/drawing/2014/main" id="{67332423-D96E-45F2-BD06-B41EE9B07564}"/>
              </a:ext>
            </a:extLst>
          </p:cNvPr>
          <p:cNvSpPr>
            <a:spLocks noGrp="1"/>
          </p:cNvSpPr>
          <p:nvPr>
            <p:ph type="body" idx="1"/>
          </p:nvPr>
        </p:nvSpPr>
        <p:spPr>
          <a:xfrm>
            <a:off x="1355699" y="1126444"/>
            <a:ext cx="4411776" cy="507139"/>
          </a:xfrm>
        </p:spPr>
        <p:txBody>
          <a:bodyPr/>
          <a:lstStyle/>
          <a:p>
            <a:pPr algn="ctr"/>
            <a:r>
              <a:rPr lang="en-US" sz="3200" dirty="0"/>
              <a:t>Definition of Consent</a:t>
            </a:r>
          </a:p>
        </p:txBody>
      </p:sp>
      <p:sp>
        <p:nvSpPr>
          <p:cNvPr id="4" name="Content Placeholder 3">
            <a:extLst>
              <a:ext uri="{FF2B5EF4-FFF2-40B4-BE49-F238E27FC236}">
                <a16:creationId xmlns:a16="http://schemas.microsoft.com/office/drawing/2014/main" id="{2A6E57B9-6EF8-4E87-9E60-92D70A80D26E}"/>
              </a:ext>
            </a:extLst>
          </p:cNvPr>
          <p:cNvSpPr>
            <a:spLocks noGrp="1"/>
          </p:cNvSpPr>
          <p:nvPr>
            <p:ph sz="half" idx="2"/>
          </p:nvPr>
        </p:nvSpPr>
        <p:spPr>
          <a:xfrm>
            <a:off x="1161288" y="1633583"/>
            <a:ext cx="4800599" cy="4785505"/>
          </a:xfrm>
        </p:spPr>
        <p:txBody>
          <a:bodyPr>
            <a:noAutofit/>
          </a:bodyPr>
          <a:lstStyle/>
          <a:p>
            <a:pPr>
              <a:lnSpc>
                <a:spcPct val="100000"/>
              </a:lnSpc>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Unambiguous and willing participation or cooperation in act or attitude that is commonly understood to be consistent with the exercise of free will.</a:t>
            </a:r>
            <a:r>
              <a:rPr lang="en-US" sz="2200" dirty="0"/>
              <a:t> </a:t>
            </a:r>
          </a:p>
          <a:p>
            <a:pPr>
              <a:lnSpc>
                <a:spcPct val="100000"/>
              </a:lnSpc>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Consent means affirmative, conscious, and voluntary agreement to engage in sexual activity.</a:t>
            </a:r>
          </a:p>
          <a:p>
            <a:pPr>
              <a:lnSpc>
                <a:spcPct val="100000"/>
              </a:lnSpc>
              <a:spcBef>
                <a:spcPts val="0"/>
              </a:spcBef>
              <a:spcAft>
                <a:spcPts val="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 It is the responsibility of each person involved in the sexual activity to ensure that they have the affirmative consent of the other or other to engage in sexual </a:t>
            </a:r>
            <a:r>
              <a:rPr lang="en-US" sz="2400" dirty="0">
                <a:effectLst/>
                <a:latin typeface="Calibri" panose="020F0502020204030204" pitchFamily="34" charset="0"/>
                <a:ea typeface="Calibri" panose="020F0502020204030204" pitchFamily="34" charset="0"/>
                <a:cs typeface="Times New Roman" panose="02020603050405020304" pitchFamily="18" charset="0"/>
              </a:rPr>
              <a:t>activity.</a:t>
            </a:r>
            <a:endParaRPr lang="en-US" sz="2400" dirty="0"/>
          </a:p>
        </p:txBody>
      </p:sp>
      <p:sp>
        <p:nvSpPr>
          <p:cNvPr id="5" name="Text Placeholder 4">
            <a:extLst>
              <a:ext uri="{FF2B5EF4-FFF2-40B4-BE49-F238E27FC236}">
                <a16:creationId xmlns:a16="http://schemas.microsoft.com/office/drawing/2014/main" id="{C0B1FAD1-4A80-49C7-A034-17074FB38E07}"/>
              </a:ext>
            </a:extLst>
          </p:cNvPr>
          <p:cNvSpPr>
            <a:spLocks noGrp="1"/>
          </p:cNvSpPr>
          <p:nvPr>
            <p:ph type="body" sz="quarter" idx="3"/>
          </p:nvPr>
        </p:nvSpPr>
        <p:spPr>
          <a:xfrm>
            <a:off x="6561687" y="1164753"/>
            <a:ext cx="3876839" cy="479706"/>
          </a:xfrm>
        </p:spPr>
        <p:txBody>
          <a:bodyPr/>
          <a:lstStyle/>
          <a:p>
            <a:pPr algn="ctr"/>
            <a:r>
              <a:rPr lang="en-US" sz="3200" dirty="0"/>
              <a:t>Not Consent</a:t>
            </a:r>
          </a:p>
        </p:txBody>
      </p:sp>
      <p:sp>
        <p:nvSpPr>
          <p:cNvPr id="6" name="Content Placeholder 5">
            <a:extLst>
              <a:ext uri="{FF2B5EF4-FFF2-40B4-BE49-F238E27FC236}">
                <a16:creationId xmlns:a16="http://schemas.microsoft.com/office/drawing/2014/main" id="{AFA4C6D0-E0E1-4ABE-805C-49DBF43FFDE6}"/>
              </a:ext>
            </a:extLst>
          </p:cNvPr>
          <p:cNvSpPr>
            <a:spLocks noGrp="1"/>
          </p:cNvSpPr>
          <p:nvPr>
            <p:ph sz="quarter" idx="4"/>
          </p:nvPr>
        </p:nvSpPr>
        <p:spPr>
          <a:xfrm>
            <a:off x="6230114" y="1644458"/>
            <a:ext cx="5017663" cy="5085525"/>
          </a:xfrm>
        </p:spPr>
        <p:txBody>
          <a:bodyPr>
            <a:normAutofit fontScale="92500"/>
          </a:bodyPr>
          <a:lstStyle/>
          <a:p>
            <a:pPr>
              <a:lnSpc>
                <a:spcPct val="110000"/>
              </a:lnSpc>
              <a:spcBef>
                <a:spcPts val="0"/>
              </a:spcBef>
              <a:spcAft>
                <a:spcPts val="0"/>
              </a:spcAft>
            </a:pPr>
            <a:r>
              <a:rPr lang="en-US" dirty="0"/>
              <a:t>Individuals who are not conscious cannot give consent</a:t>
            </a:r>
          </a:p>
          <a:p>
            <a:pPr>
              <a:lnSpc>
                <a:spcPct val="110000"/>
              </a:lnSpc>
              <a:spcBef>
                <a:spcPts val="0"/>
              </a:spcBef>
              <a:spcAft>
                <a:spcPts val="0"/>
              </a:spcAft>
            </a:pPr>
            <a:r>
              <a:rPr lang="en-US" dirty="0"/>
              <a:t>Individuals who appear mentally or physically incapacitated cannot give consent</a:t>
            </a:r>
          </a:p>
          <a:p>
            <a:pPr lvl="1">
              <a:lnSpc>
                <a:spcPct val="110000"/>
              </a:lnSpc>
              <a:spcBef>
                <a:spcPts val="0"/>
              </a:spcBef>
              <a:spcAft>
                <a:spcPts val="0"/>
              </a:spcAft>
            </a:pPr>
            <a:r>
              <a:rPr lang="en-US" dirty="0"/>
              <a:t>Incapacitation is a state where one cannot make a rational, reasonable decisions because they lack the ability to understand.  This includes minors.</a:t>
            </a:r>
          </a:p>
          <a:p>
            <a:pPr>
              <a:lnSpc>
                <a:spcPct val="110000"/>
              </a:lnSpc>
              <a:spcBef>
                <a:spcPts val="0"/>
              </a:spcBef>
              <a:spcAft>
                <a:spcPts val="0"/>
              </a:spcAft>
            </a:pPr>
            <a:r>
              <a:rPr lang="en-US" dirty="0"/>
              <a:t>Consent cannot be given if it is obtained through force, fear, intimidation</a:t>
            </a:r>
          </a:p>
          <a:p>
            <a:pPr>
              <a:lnSpc>
                <a:spcPct val="110000"/>
              </a:lnSpc>
              <a:spcBef>
                <a:spcPts val="0"/>
              </a:spcBef>
              <a:spcAft>
                <a:spcPts val="0"/>
              </a:spcAft>
            </a:pPr>
            <a:r>
              <a:rPr lang="en-US" dirty="0"/>
              <a:t>Expression of non-consent does not have to be verbal. Silence, alone, cannot be interpreted as consent.</a:t>
            </a:r>
          </a:p>
          <a:p>
            <a:pPr>
              <a:lnSpc>
                <a:spcPct val="110000"/>
              </a:lnSpc>
              <a:spcBef>
                <a:spcPts val="0"/>
              </a:spcBef>
              <a:spcAft>
                <a:spcPts val="0"/>
              </a:spcAft>
            </a:pPr>
            <a:r>
              <a:rPr lang="en-US" dirty="0"/>
              <a:t>Prior sexual history does not presume consent.</a:t>
            </a:r>
          </a:p>
          <a:p>
            <a:endParaRPr lang="en-US" dirty="0"/>
          </a:p>
        </p:txBody>
      </p:sp>
    </p:spTree>
    <p:extLst>
      <p:ext uri="{BB962C8B-B14F-4D97-AF65-F5344CB8AC3E}">
        <p14:creationId xmlns:p14="http://schemas.microsoft.com/office/powerpoint/2010/main" val="1984955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362456" y="1810512"/>
            <a:ext cx="3611879" cy="3236976"/>
          </a:xfrm>
        </p:spPr>
        <p:txBody>
          <a:bodyPr>
            <a:normAutofit fontScale="90000"/>
          </a:bodyPr>
          <a:lstStyle/>
          <a:p>
            <a:r>
              <a:rPr lang="en-US" sz="4400" dirty="0"/>
              <a:t>Title IX Applies to Education Program or Activity </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182880"/>
            <a:ext cx="5446278" cy="6263640"/>
          </a:xfrm>
        </p:spPr>
        <p:txBody>
          <a:bodyPr>
            <a:normAutofit fontScale="85000" lnSpcReduction="20000"/>
          </a:bodyPr>
          <a:lstStyle/>
          <a:p>
            <a:pPr marL="6160" indent="0">
              <a:buNone/>
            </a:pPr>
            <a:r>
              <a:rPr lang="en-US" sz="3000" b="1" u="sng" dirty="0"/>
              <a:t>Title IX Applies to:</a:t>
            </a:r>
            <a:r>
              <a:rPr lang="en-US" sz="3000" dirty="0"/>
              <a:t> </a:t>
            </a:r>
          </a:p>
          <a:p>
            <a:r>
              <a:rPr lang="en-US" sz="3000" dirty="0"/>
              <a:t>Any on-campus premises</a:t>
            </a:r>
          </a:p>
          <a:p>
            <a:r>
              <a:rPr lang="en-US" sz="3000" dirty="0"/>
              <a:t>Any off-campus premises that Campus has substantial control over.</a:t>
            </a:r>
          </a:p>
          <a:p>
            <a:r>
              <a:rPr lang="en-US" sz="3000" dirty="0"/>
              <a:t>Activity occurring within computer and internet networks, digital platforms, and computer hardware or software owned or operated by, or used in the operations of the College’s programs and activities over which Campus has substantial control.</a:t>
            </a:r>
            <a:endParaRPr lang="en-US" dirty="0"/>
          </a:p>
        </p:txBody>
      </p:sp>
    </p:spTree>
    <p:extLst>
      <p:ext uri="{BB962C8B-B14F-4D97-AF65-F5344CB8AC3E}">
        <p14:creationId xmlns:p14="http://schemas.microsoft.com/office/powerpoint/2010/main" val="13791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155192" y="1655064"/>
            <a:ext cx="2758441" cy="2029968"/>
          </a:xfrm>
        </p:spPr>
        <p:txBody>
          <a:bodyPr>
            <a:normAutofit/>
          </a:bodyPr>
          <a:lstStyle/>
          <a:p>
            <a:r>
              <a:rPr lang="en-US" sz="4400" dirty="0"/>
              <a:t>Making a Report</a:t>
            </a: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3913632" y="0"/>
            <a:ext cx="7123176" cy="6922008"/>
          </a:xfrm>
        </p:spPr>
        <p:txBody>
          <a:bodyPr>
            <a:normAutofit fontScale="77500" lnSpcReduction="20000"/>
          </a:bodyPr>
          <a:lstStyle/>
          <a:p>
            <a:r>
              <a:rPr lang="en-US" sz="3000" dirty="0"/>
              <a:t> Any person may report sex discrimination, including sexual harassment (whether or not the person reporting is the person alleged to be the victim of conduct that could constitute sex discrimination or sexual harassment), in person, by mail, by telephone, or by electronic mail or by any other means that results in the Title IX Coordinator receiving the person’s verbal or written report. </a:t>
            </a:r>
          </a:p>
          <a:p>
            <a:r>
              <a:rPr lang="en-US" sz="3000" dirty="0"/>
              <a:t>Campus will accept anonymous complaints however Campus will be limited in its ability to address the concerns without identifying reporting parties to obtain supporting </a:t>
            </a:r>
          </a:p>
          <a:p>
            <a:r>
              <a:rPr lang="en-US" sz="3000" dirty="0"/>
              <a:t>If you are victim of, or have witnessed, sexual harassment at a Campus education program or activity, we encourage you to contact our Title IX Coordinator, Eric Fernandez, and make a report. All reports will be investigated.   </a:t>
            </a:r>
            <a:endParaRPr lang="en-US" dirty="0"/>
          </a:p>
        </p:txBody>
      </p:sp>
    </p:spTree>
    <p:extLst>
      <p:ext uri="{BB962C8B-B14F-4D97-AF65-F5344CB8AC3E}">
        <p14:creationId xmlns:p14="http://schemas.microsoft.com/office/powerpoint/2010/main" val="4062583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161289" y="1645920"/>
            <a:ext cx="2752343" cy="2029968"/>
          </a:xfrm>
        </p:spPr>
        <p:txBody>
          <a:bodyPr>
            <a:normAutofit/>
          </a:bodyPr>
          <a:lstStyle/>
          <a:p>
            <a:r>
              <a:rPr lang="en-US" sz="4400" dirty="0"/>
              <a:t>Who Must Report</a:t>
            </a: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3913632" y="0"/>
            <a:ext cx="7123176" cy="6922008"/>
          </a:xfrm>
        </p:spPr>
        <p:txBody>
          <a:bodyPr>
            <a:normAutofit fontScale="92500"/>
          </a:bodyPr>
          <a:lstStyle/>
          <a:p>
            <a:pPr marL="6160" indent="0">
              <a:buNone/>
            </a:pPr>
            <a:r>
              <a:rPr lang="en-US" sz="2800" dirty="0"/>
              <a:t>The following Officials will provide privacy, but not confidentiality, upon receiving a report of conduct prohibited under this policy: </a:t>
            </a:r>
          </a:p>
          <a:p>
            <a:r>
              <a:rPr lang="en-US" sz="2800" dirty="0"/>
              <a:t> Title IX Coordinator </a:t>
            </a:r>
          </a:p>
          <a:p>
            <a:r>
              <a:rPr lang="en-US" sz="2800" dirty="0"/>
              <a:t> Identified Campus Security Authorities are required to report incidents as defined by the </a:t>
            </a:r>
            <a:r>
              <a:rPr lang="en-US" sz="2800" dirty="0" err="1"/>
              <a:t>VAWA</a:t>
            </a:r>
            <a:r>
              <a:rPr lang="en-US" sz="2800" dirty="0"/>
              <a:t> Amendments of the </a:t>
            </a:r>
            <a:r>
              <a:rPr lang="en-US" sz="2800" dirty="0" err="1"/>
              <a:t>Clery</a:t>
            </a:r>
            <a:r>
              <a:rPr lang="en-US" sz="2800" dirty="0"/>
              <a:t> Act.</a:t>
            </a:r>
          </a:p>
          <a:p>
            <a:r>
              <a:rPr lang="en-US" sz="2800" dirty="0"/>
              <a:t>All members of the College Community who are employees are required by the College to report to the Title IX Coordinator if they observe, encounter, or learn of conduct that may be subject to the Title IX Policy.</a:t>
            </a:r>
            <a:endParaRPr lang="en-US" dirty="0"/>
          </a:p>
        </p:txBody>
      </p:sp>
    </p:spTree>
    <p:extLst>
      <p:ext uri="{BB962C8B-B14F-4D97-AF65-F5344CB8AC3E}">
        <p14:creationId xmlns:p14="http://schemas.microsoft.com/office/powerpoint/2010/main" val="4199449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161289" y="1645920"/>
            <a:ext cx="2752343" cy="3685032"/>
          </a:xfrm>
        </p:spPr>
        <p:txBody>
          <a:bodyPr>
            <a:normAutofit/>
          </a:bodyPr>
          <a:lstStyle/>
          <a:p>
            <a:r>
              <a:rPr lang="en-US" sz="4400" dirty="0"/>
              <a:t>What Happens After a Report is Made</a:t>
            </a: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3998975" y="192024"/>
            <a:ext cx="7031736" cy="6300216"/>
          </a:xfrm>
        </p:spPr>
        <p:txBody>
          <a:bodyPr>
            <a:normAutofit/>
          </a:bodyPr>
          <a:lstStyle/>
          <a:p>
            <a:r>
              <a:rPr lang="en-US" dirty="0"/>
              <a:t>Upon receiving a report, the Title IX Coordinator will promptly contact the Complainant to discuss the availability of supportive measures, consider the Complainant's wishes with respect to supportive measures, inform the Complainant of the availability of supportive measures with or without the filing of a formal complaint, and explain to the Complainant the process for filing a formal complaint.</a:t>
            </a:r>
          </a:p>
          <a:p>
            <a:r>
              <a:rPr lang="en-US" dirty="0"/>
              <a:t>Campus retains the authority to remove a respondent from the College program or activity on an emergency basis where the College determines removal is necessary to protect the health and safety of any student or individual. </a:t>
            </a:r>
          </a:p>
          <a:p>
            <a:r>
              <a:rPr lang="en-US" dirty="0"/>
              <a:t>The removed respondent will still be afforded an opportunity to be heard during the investigation process and at a formal Title IX hearing. </a:t>
            </a:r>
          </a:p>
        </p:txBody>
      </p:sp>
    </p:spTree>
    <p:extLst>
      <p:ext uri="{BB962C8B-B14F-4D97-AF65-F5344CB8AC3E}">
        <p14:creationId xmlns:p14="http://schemas.microsoft.com/office/powerpoint/2010/main" val="615128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E9CA1-CF22-405E-89DD-E9E1B28EA149}"/>
              </a:ext>
            </a:extLst>
          </p:cNvPr>
          <p:cNvSpPr>
            <a:spLocks noGrp="1"/>
          </p:cNvSpPr>
          <p:nvPr>
            <p:ph type="title"/>
          </p:nvPr>
        </p:nvSpPr>
        <p:spPr>
          <a:xfrm>
            <a:off x="3282697" y="588601"/>
            <a:ext cx="5971032" cy="700704"/>
          </a:xfrm>
        </p:spPr>
        <p:txBody>
          <a:bodyPr/>
          <a:lstStyle/>
          <a:p>
            <a:pPr algn="ctr"/>
            <a:r>
              <a:rPr lang="en-US" dirty="0"/>
              <a:t>Formal Title IX Complaint</a:t>
            </a:r>
          </a:p>
        </p:txBody>
      </p:sp>
      <p:sp>
        <p:nvSpPr>
          <p:cNvPr id="3" name="Content Placeholder 2">
            <a:extLst>
              <a:ext uri="{FF2B5EF4-FFF2-40B4-BE49-F238E27FC236}">
                <a16:creationId xmlns:a16="http://schemas.microsoft.com/office/drawing/2014/main" id="{9F954952-9CC2-4024-85C1-16C6A7ADFE09}"/>
              </a:ext>
            </a:extLst>
          </p:cNvPr>
          <p:cNvSpPr>
            <a:spLocks noGrp="1"/>
          </p:cNvSpPr>
          <p:nvPr>
            <p:ph idx="1"/>
          </p:nvPr>
        </p:nvSpPr>
        <p:spPr>
          <a:xfrm>
            <a:off x="1335024" y="1417320"/>
            <a:ext cx="9774936" cy="5157216"/>
          </a:xfrm>
        </p:spPr>
        <p:txBody>
          <a:bodyPr anchor="t">
            <a:normAutofit/>
          </a:bodyPr>
          <a:lstStyle/>
          <a:p>
            <a:pPr marL="6160" indent="0">
              <a:lnSpc>
                <a:spcPct val="100000"/>
              </a:lnSpc>
              <a:spcBef>
                <a:spcPts val="0"/>
              </a:spcBef>
              <a:spcAft>
                <a:spcPts val="0"/>
              </a:spcAft>
              <a:buNone/>
            </a:pPr>
            <a:r>
              <a:rPr lang="en-US" sz="2800" dirty="0"/>
              <a:t>Below is Brief Overview of the Formal Title IX Complaint Process:</a:t>
            </a:r>
          </a:p>
          <a:p>
            <a:pPr marL="463360" indent="-457200">
              <a:lnSpc>
                <a:spcPct val="100000"/>
              </a:lnSpc>
              <a:spcBef>
                <a:spcPts val="0"/>
              </a:spcBef>
              <a:spcAft>
                <a:spcPts val="0"/>
              </a:spcAft>
              <a:buAutoNum type="arabicPeriod"/>
            </a:pPr>
            <a:r>
              <a:rPr lang="en-US" sz="2800" dirty="0"/>
              <a:t>Notice of Allegation – Title IX Coordinator Will Draft a Notice of Allegation</a:t>
            </a:r>
          </a:p>
          <a:p>
            <a:pPr marL="463360" indent="-457200">
              <a:lnSpc>
                <a:spcPct val="100000"/>
              </a:lnSpc>
              <a:spcBef>
                <a:spcPts val="0"/>
              </a:spcBef>
              <a:spcAft>
                <a:spcPts val="0"/>
              </a:spcAft>
              <a:buAutoNum type="arabicPeriod"/>
            </a:pPr>
            <a:r>
              <a:rPr lang="en-US" sz="2800" dirty="0"/>
              <a:t>Investigative Phase – fact gathering, evidence sharing, report of investigation (note: all relevant evidence will be considered)</a:t>
            </a:r>
          </a:p>
          <a:p>
            <a:pPr marL="463360" indent="-457200">
              <a:lnSpc>
                <a:spcPct val="100000"/>
              </a:lnSpc>
              <a:spcBef>
                <a:spcPts val="0"/>
              </a:spcBef>
              <a:spcAft>
                <a:spcPts val="0"/>
              </a:spcAft>
              <a:buAutoNum type="arabicPeriod"/>
            </a:pPr>
            <a:r>
              <a:rPr lang="en-US" sz="2800" dirty="0"/>
              <a:t>Decision-Making Phase (Notice of Hearing, Notice of Non-Hearing, Written Letter of Determination</a:t>
            </a:r>
          </a:p>
          <a:p>
            <a:pPr marL="463360" indent="-457200">
              <a:lnSpc>
                <a:spcPct val="100000"/>
              </a:lnSpc>
              <a:spcBef>
                <a:spcPts val="0"/>
              </a:spcBef>
              <a:spcAft>
                <a:spcPts val="0"/>
              </a:spcAft>
              <a:buAutoNum type="arabicPeriod"/>
            </a:pPr>
            <a:r>
              <a:rPr lang="en-US" sz="2800" dirty="0"/>
              <a:t>Formal Title IX Hearing</a:t>
            </a:r>
          </a:p>
          <a:p>
            <a:pPr marL="463360" indent="-457200">
              <a:lnSpc>
                <a:spcPct val="100000"/>
              </a:lnSpc>
              <a:spcBef>
                <a:spcPts val="0"/>
              </a:spcBef>
              <a:spcAft>
                <a:spcPts val="0"/>
              </a:spcAft>
              <a:buAutoNum type="arabicPeriod"/>
            </a:pPr>
            <a:r>
              <a:rPr lang="en-US" sz="2800" dirty="0"/>
              <a:t>Appeal </a:t>
            </a:r>
            <a:endParaRPr lang="en-US" dirty="0"/>
          </a:p>
          <a:p>
            <a:pPr marL="463360" indent="-457200">
              <a:buAutoNum type="arabicPeriod"/>
            </a:pPr>
            <a:endParaRPr lang="en-US" dirty="0"/>
          </a:p>
        </p:txBody>
      </p:sp>
    </p:spTree>
    <p:extLst>
      <p:ext uri="{BB962C8B-B14F-4D97-AF65-F5344CB8AC3E}">
        <p14:creationId xmlns:p14="http://schemas.microsoft.com/office/powerpoint/2010/main" val="3440452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E9CA1-CF22-405E-89DD-E9E1B28EA149}"/>
              </a:ext>
            </a:extLst>
          </p:cNvPr>
          <p:cNvSpPr>
            <a:spLocks noGrp="1"/>
          </p:cNvSpPr>
          <p:nvPr>
            <p:ph type="title"/>
          </p:nvPr>
        </p:nvSpPr>
        <p:spPr>
          <a:xfrm>
            <a:off x="3282697" y="588601"/>
            <a:ext cx="5971032" cy="700704"/>
          </a:xfrm>
        </p:spPr>
        <p:txBody>
          <a:bodyPr/>
          <a:lstStyle/>
          <a:p>
            <a:pPr algn="ctr"/>
            <a:r>
              <a:rPr lang="en-US" u="sng" dirty="0"/>
              <a:t>Additional Information</a:t>
            </a:r>
          </a:p>
        </p:txBody>
      </p:sp>
      <p:sp>
        <p:nvSpPr>
          <p:cNvPr id="3" name="Content Placeholder 2">
            <a:extLst>
              <a:ext uri="{FF2B5EF4-FFF2-40B4-BE49-F238E27FC236}">
                <a16:creationId xmlns:a16="http://schemas.microsoft.com/office/drawing/2014/main" id="{9F954952-9CC2-4024-85C1-16C6A7ADFE09}"/>
              </a:ext>
            </a:extLst>
          </p:cNvPr>
          <p:cNvSpPr>
            <a:spLocks noGrp="1"/>
          </p:cNvSpPr>
          <p:nvPr>
            <p:ph idx="1"/>
          </p:nvPr>
        </p:nvSpPr>
        <p:spPr>
          <a:xfrm>
            <a:off x="1335024" y="1417320"/>
            <a:ext cx="9774936" cy="5157216"/>
          </a:xfrm>
        </p:spPr>
        <p:txBody>
          <a:bodyPr anchor="t">
            <a:normAutofit/>
          </a:bodyPr>
          <a:lstStyle/>
          <a:p>
            <a:pPr marL="6160" indent="0">
              <a:lnSpc>
                <a:spcPct val="100000"/>
              </a:lnSpc>
              <a:spcBef>
                <a:spcPts val="0"/>
              </a:spcBef>
              <a:spcAft>
                <a:spcPts val="0"/>
              </a:spcAft>
              <a:buNone/>
            </a:pPr>
            <a:r>
              <a:rPr lang="en-US" sz="2400" dirty="0"/>
              <a:t>A Complete Version of College’s Title IX Policy is available online on the Moodle Home Page (</a:t>
            </a:r>
            <a:r>
              <a:rPr lang="en-US" sz="2400"/>
              <a:t>see the Title </a:t>
            </a:r>
            <a:r>
              <a:rPr lang="en-US" sz="2400" dirty="0"/>
              <a:t>IX Folder) and in your student handbook.</a:t>
            </a:r>
          </a:p>
          <a:p>
            <a:pPr marL="6160" indent="0">
              <a:lnSpc>
                <a:spcPct val="100000"/>
              </a:lnSpc>
              <a:spcBef>
                <a:spcPts val="0"/>
              </a:spcBef>
              <a:spcAft>
                <a:spcPts val="0"/>
              </a:spcAft>
              <a:buNone/>
            </a:pPr>
            <a:endParaRPr lang="en-US" sz="2400" dirty="0"/>
          </a:p>
          <a:p>
            <a:pPr marL="6160" indent="0">
              <a:lnSpc>
                <a:spcPct val="100000"/>
              </a:lnSpc>
              <a:spcBef>
                <a:spcPts val="0"/>
              </a:spcBef>
              <a:spcAft>
                <a:spcPts val="0"/>
              </a:spcAft>
              <a:buNone/>
            </a:pPr>
            <a:r>
              <a:rPr lang="en-US" sz="2400" dirty="0"/>
              <a:t>For additional questions or concerns, please do not hesitate to contact: </a:t>
            </a:r>
          </a:p>
          <a:p>
            <a:pPr marL="6160" indent="0">
              <a:lnSpc>
                <a:spcPct val="100000"/>
              </a:lnSpc>
              <a:spcBef>
                <a:spcPts val="0"/>
              </a:spcBef>
              <a:spcAft>
                <a:spcPts val="0"/>
              </a:spcAft>
              <a:buNone/>
            </a:pPr>
            <a:endParaRPr lang="en-US" sz="2400" dirty="0"/>
          </a:p>
          <a:p>
            <a:pPr marL="6160" indent="0">
              <a:lnSpc>
                <a:spcPct val="100000"/>
              </a:lnSpc>
              <a:spcBef>
                <a:spcPts val="0"/>
              </a:spcBef>
              <a:spcAft>
                <a:spcPts val="0"/>
              </a:spcAft>
              <a:buNone/>
            </a:pPr>
            <a:r>
              <a:rPr lang="en-US" sz="2400" dirty="0"/>
              <a:t>Title IX Coordinator: Eric G. Fernandez</a:t>
            </a:r>
          </a:p>
          <a:p>
            <a:pPr marL="6160" indent="0">
              <a:lnSpc>
                <a:spcPct val="100000"/>
              </a:lnSpc>
              <a:spcBef>
                <a:spcPts val="0"/>
              </a:spcBef>
              <a:spcAft>
                <a:spcPts val="0"/>
              </a:spcAft>
              <a:buNone/>
            </a:pPr>
            <a:r>
              <a:rPr lang="en-US" sz="2400" dirty="0"/>
              <a:t> (916) 339-4371 </a:t>
            </a:r>
          </a:p>
          <a:p>
            <a:pPr marL="6160" indent="0">
              <a:lnSpc>
                <a:spcPct val="100000"/>
              </a:lnSpc>
              <a:spcBef>
                <a:spcPts val="0"/>
              </a:spcBef>
              <a:spcAft>
                <a:spcPts val="0"/>
              </a:spcAft>
              <a:buNone/>
            </a:pPr>
            <a:r>
              <a:rPr lang="en-US" sz="2400" dirty="0"/>
              <a:t> </a:t>
            </a:r>
            <a:r>
              <a:rPr lang="en-US" sz="2400" dirty="0">
                <a:hlinkClick r:id="rId2"/>
              </a:rPr>
              <a:t>Eric.Fernandez@campus.edu</a:t>
            </a:r>
            <a:endParaRPr lang="en-US" sz="2400" dirty="0"/>
          </a:p>
          <a:p>
            <a:pPr marL="6160" indent="0">
              <a:lnSpc>
                <a:spcPct val="100000"/>
              </a:lnSpc>
              <a:spcBef>
                <a:spcPts val="0"/>
              </a:spcBef>
              <a:spcAft>
                <a:spcPts val="0"/>
              </a:spcAft>
              <a:buNone/>
            </a:pPr>
            <a:endParaRPr lang="en-US" sz="2400" dirty="0"/>
          </a:p>
          <a:p>
            <a:pPr marL="6160" indent="0">
              <a:lnSpc>
                <a:spcPct val="100000"/>
              </a:lnSpc>
              <a:spcBef>
                <a:spcPts val="0"/>
              </a:spcBef>
              <a:spcAft>
                <a:spcPts val="0"/>
              </a:spcAft>
              <a:buNone/>
            </a:pPr>
            <a:r>
              <a:rPr lang="en-US" sz="2400" dirty="0"/>
              <a:t>Title IX Deputy Coordinator: Lawrence Richman</a:t>
            </a:r>
          </a:p>
          <a:p>
            <a:pPr marL="6160" indent="0">
              <a:lnSpc>
                <a:spcPct val="100000"/>
              </a:lnSpc>
              <a:spcBef>
                <a:spcPts val="0"/>
              </a:spcBef>
              <a:spcAft>
                <a:spcPts val="0"/>
              </a:spcAft>
              <a:buNone/>
            </a:pPr>
            <a:r>
              <a:rPr lang="en-US" sz="2400" dirty="0"/>
              <a:t> (916) 339-4371 </a:t>
            </a:r>
          </a:p>
          <a:p>
            <a:pPr marL="6160" indent="0">
              <a:lnSpc>
                <a:spcPct val="100000"/>
              </a:lnSpc>
              <a:spcBef>
                <a:spcPts val="0"/>
              </a:spcBef>
              <a:spcAft>
                <a:spcPts val="0"/>
              </a:spcAft>
              <a:buNone/>
            </a:pPr>
            <a:r>
              <a:rPr lang="en-US" sz="2400" dirty="0">
                <a:hlinkClick r:id="rId3"/>
              </a:rPr>
              <a:t>Lawrence.Richman@campus.edu</a:t>
            </a:r>
            <a:endParaRPr lang="en-US" sz="2400" dirty="0"/>
          </a:p>
          <a:p>
            <a:pPr marL="6160" indent="0">
              <a:lnSpc>
                <a:spcPct val="100000"/>
              </a:lnSpc>
              <a:spcBef>
                <a:spcPts val="0"/>
              </a:spcBef>
              <a:spcAft>
                <a:spcPts val="0"/>
              </a:spcAft>
              <a:buNone/>
            </a:pPr>
            <a:endParaRPr lang="en-US" sz="2400" dirty="0"/>
          </a:p>
          <a:p>
            <a:pPr marL="6160" indent="0">
              <a:lnSpc>
                <a:spcPct val="100000"/>
              </a:lnSpc>
              <a:spcBef>
                <a:spcPts val="0"/>
              </a:spcBef>
              <a:spcAft>
                <a:spcPts val="0"/>
              </a:spcAft>
              <a:buNone/>
            </a:pPr>
            <a:endParaRPr lang="en-US" sz="2800" dirty="0"/>
          </a:p>
        </p:txBody>
      </p:sp>
    </p:spTree>
    <p:extLst>
      <p:ext uri="{BB962C8B-B14F-4D97-AF65-F5344CB8AC3E}">
        <p14:creationId xmlns:p14="http://schemas.microsoft.com/office/powerpoint/2010/main" val="173084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D4F3F2-46F4-47EA-A6FD-4E33956F69F0}"/>
              </a:ext>
            </a:extLst>
          </p:cNvPr>
          <p:cNvSpPr>
            <a:spLocks noGrp="1"/>
          </p:cNvSpPr>
          <p:nvPr>
            <p:ph idx="1"/>
          </p:nvPr>
        </p:nvSpPr>
        <p:spPr>
          <a:xfrm>
            <a:off x="1502228" y="2404872"/>
            <a:ext cx="9414587" cy="4215384"/>
          </a:xfrm>
        </p:spPr>
        <p:txBody>
          <a:bodyPr>
            <a:normAutofit/>
          </a:bodyPr>
          <a:lstStyle/>
          <a:p>
            <a:pPr marL="6160" indent="0">
              <a:buNone/>
            </a:pPr>
            <a:r>
              <a:rPr lang="en-US" dirty="0"/>
              <a:t>Campus is committed to ensuring that all individuals on our campus are treated with respect, dignity, and equality.  Campus is also committed to providing a safe and healthy learning and working environment for all members of our campus community that is free from discrimination, including discrimination based on sex.  Accordingly, Campus has a zero-tolerance policy with respect to Sex Discrimination, Sexual Misconduct, and other Sex-Based Offenses, and will thoroughly investigate any and all complaints or grievances concerning, relating to, or arising from alleged claims of Sexual Discrimination, Sexual Misconduct, and/or other Sex-Based Offenses.</a:t>
            </a:r>
          </a:p>
        </p:txBody>
      </p:sp>
      <p:pic>
        <p:nvPicPr>
          <p:cNvPr id="4" name="Picture 3" descr="A picture containing icon&#10;&#10;Description automatically generated">
            <a:extLst>
              <a:ext uri="{FF2B5EF4-FFF2-40B4-BE49-F238E27FC236}">
                <a16:creationId xmlns:a16="http://schemas.microsoft.com/office/drawing/2014/main" id="{B133C0C1-C191-9A63-0FE4-A6EAD3B279C5}"/>
              </a:ext>
            </a:extLst>
          </p:cNvPr>
          <p:cNvPicPr>
            <a:picLocks noChangeAspect="1"/>
          </p:cNvPicPr>
          <p:nvPr/>
        </p:nvPicPr>
        <p:blipFill>
          <a:blip r:embed="rId2"/>
          <a:stretch>
            <a:fillRect/>
          </a:stretch>
        </p:blipFill>
        <p:spPr>
          <a:xfrm>
            <a:off x="2264481" y="728133"/>
            <a:ext cx="6744054" cy="1456605"/>
          </a:xfrm>
          <a:prstGeom prst="rect">
            <a:avLst/>
          </a:prstGeom>
          <a:solidFill>
            <a:schemeClr val="tx1"/>
          </a:solidFill>
          <a:ln>
            <a:noFill/>
          </a:ln>
        </p:spPr>
      </p:pic>
    </p:spTree>
    <p:extLst>
      <p:ext uri="{BB962C8B-B14F-4D97-AF65-F5344CB8AC3E}">
        <p14:creationId xmlns:p14="http://schemas.microsoft.com/office/powerpoint/2010/main" val="168378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325880" y="1527048"/>
            <a:ext cx="3611879" cy="3236976"/>
          </a:xfrm>
        </p:spPr>
        <p:txBody>
          <a:bodyPr>
            <a:normAutofit/>
          </a:bodyPr>
          <a:lstStyle/>
          <a:p>
            <a:r>
              <a:rPr lang="en-US" sz="4400" dirty="0"/>
              <a:t>What Constitutes Sexual Harassment?</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448056"/>
            <a:ext cx="5446278" cy="5601888"/>
          </a:xfrm>
        </p:spPr>
        <p:txBody>
          <a:bodyPr>
            <a:normAutofit fontScale="92500" lnSpcReduction="20000"/>
          </a:bodyPr>
          <a:lstStyle/>
          <a:p>
            <a:pPr marL="6160" indent="0">
              <a:buNone/>
            </a:pPr>
            <a:r>
              <a:rPr lang="en-US" sz="3000" dirty="0"/>
              <a:t>Sexual Harassment = conduct on the basis of sex that meets the definition of:</a:t>
            </a:r>
          </a:p>
          <a:p>
            <a:r>
              <a:rPr lang="en-US" sz="3000" dirty="0"/>
              <a:t>Quid Pro Quo</a:t>
            </a:r>
          </a:p>
          <a:p>
            <a:r>
              <a:rPr lang="en-US" sz="3000" dirty="0"/>
              <a:t>Unwelcome Conduct</a:t>
            </a:r>
          </a:p>
          <a:p>
            <a:r>
              <a:rPr lang="en-US" sz="3000" dirty="0"/>
              <a:t> Sexual Assault </a:t>
            </a:r>
          </a:p>
          <a:p>
            <a:r>
              <a:rPr lang="en-US" sz="3000" dirty="0"/>
              <a:t>Domestic Violence</a:t>
            </a:r>
          </a:p>
          <a:p>
            <a:r>
              <a:rPr lang="en-US" sz="3000" dirty="0"/>
              <a:t> Dating Violence </a:t>
            </a:r>
          </a:p>
          <a:p>
            <a:r>
              <a:rPr lang="en-US" sz="3000" dirty="0"/>
              <a:t>Stalking </a:t>
            </a:r>
          </a:p>
          <a:p>
            <a:r>
              <a:rPr lang="en-US" sz="3000" dirty="0"/>
              <a:t>Sexual Exploitation</a:t>
            </a:r>
          </a:p>
          <a:p>
            <a:endParaRPr lang="en-US" dirty="0"/>
          </a:p>
        </p:txBody>
      </p:sp>
    </p:spTree>
    <p:extLst>
      <p:ext uri="{BB962C8B-B14F-4D97-AF65-F5344CB8AC3E}">
        <p14:creationId xmlns:p14="http://schemas.microsoft.com/office/powerpoint/2010/main" val="2250572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289304" y="1481328"/>
            <a:ext cx="3611879" cy="3236976"/>
          </a:xfrm>
        </p:spPr>
        <p:txBody>
          <a:bodyPr>
            <a:normAutofit/>
          </a:bodyPr>
          <a:lstStyle/>
          <a:p>
            <a:r>
              <a:rPr lang="en-US" sz="4400" dirty="0"/>
              <a:t>Sexual </a:t>
            </a:r>
            <a:r>
              <a:rPr lang="en-US" sz="4400" u="sng" dirty="0"/>
              <a:t>Harassment:</a:t>
            </a:r>
            <a:br>
              <a:rPr lang="en-US" sz="4400" u="sng" dirty="0"/>
            </a:br>
            <a:br>
              <a:rPr lang="en-US" sz="4400" u="sng" dirty="0"/>
            </a:br>
            <a:r>
              <a:rPr lang="en-US" sz="4400" dirty="0"/>
              <a:t>Quid Pro Quo</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448056"/>
            <a:ext cx="5446278" cy="5601888"/>
          </a:xfrm>
        </p:spPr>
        <p:txBody>
          <a:bodyPr>
            <a:normAutofit/>
          </a:bodyPr>
          <a:lstStyle/>
          <a:p>
            <a:r>
              <a:rPr lang="en-US" sz="3000" b="1" u="sng" dirty="0"/>
              <a:t>Quid Pro Quo:</a:t>
            </a:r>
            <a:r>
              <a:rPr lang="en-US" sz="3000" b="1" dirty="0"/>
              <a:t>  </a:t>
            </a:r>
          </a:p>
          <a:p>
            <a:pPr lvl="1"/>
            <a:r>
              <a:rPr lang="en-US" sz="2800" b="1" dirty="0"/>
              <a:t>“This for that” </a:t>
            </a:r>
          </a:p>
          <a:p>
            <a:r>
              <a:rPr lang="en-US" sz="3000" dirty="0"/>
              <a:t>The conditioning of offering a benefit in exchange for  participation in unwelcome sexual conduct.  </a:t>
            </a:r>
            <a:endParaRPr lang="en-US" dirty="0"/>
          </a:p>
        </p:txBody>
      </p:sp>
    </p:spTree>
    <p:extLst>
      <p:ext uri="{BB962C8B-B14F-4D97-AF65-F5344CB8AC3E}">
        <p14:creationId xmlns:p14="http://schemas.microsoft.com/office/powerpoint/2010/main" val="3232834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426464" y="1810512"/>
            <a:ext cx="3611879" cy="3236976"/>
          </a:xfrm>
        </p:spPr>
        <p:txBody>
          <a:bodyPr>
            <a:normAutofit fontScale="90000"/>
          </a:bodyPr>
          <a:lstStyle/>
          <a:p>
            <a:r>
              <a:rPr lang="en-US" sz="4400" dirty="0"/>
              <a:t>Sexual </a:t>
            </a:r>
            <a:r>
              <a:rPr lang="en-US" sz="4400" u="sng" dirty="0"/>
              <a:t>Harassment:</a:t>
            </a:r>
            <a:br>
              <a:rPr lang="en-US" sz="4400" u="sng" dirty="0"/>
            </a:br>
            <a:br>
              <a:rPr lang="en-US" sz="4400" u="sng" dirty="0"/>
            </a:br>
            <a:r>
              <a:rPr lang="en-US" sz="4400" dirty="0"/>
              <a:t>Unwelcome Conduct</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448056"/>
            <a:ext cx="5446278" cy="5601888"/>
          </a:xfrm>
        </p:spPr>
        <p:txBody>
          <a:bodyPr>
            <a:normAutofit lnSpcReduction="10000"/>
          </a:bodyPr>
          <a:lstStyle/>
          <a:p>
            <a:r>
              <a:rPr lang="en-US" sz="3000" b="1" u="sng" dirty="0"/>
              <a:t>Unwelcome Conduct:</a:t>
            </a:r>
            <a:r>
              <a:rPr lang="en-US" sz="3000" b="1" dirty="0"/>
              <a:t>  </a:t>
            </a:r>
            <a:r>
              <a:rPr lang="en-US" sz="3000" dirty="0"/>
              <a:t>Conduct of a Sexual Nature that a reasonable person would determine is so severe, pervasive and objectively offensive that it effectively denies a person equal access to the educational institution’s education program or activity</a:t>
            </a:r>
            <a:endParaRPr lang="en-US" sz="3000" b="1" u="sng" dirty="0"/>
          </a:p>
          <a:p>
            <a:pPr marL="6160" indent="0">
              <a:buNone/>
            </a:pPr>
            <a:endParaRPr lang="en-US" dirty="0"/>
          </a:p>
        </p:txBody>
      </p:sp>
    </p:spTree>
    <p:extLst>
      <p:ext uri="{BB962C8B-B14F-4D97-AF65-F5344CB8AC3E}">
        <p14:creationId xmlns:p14="http://schemas.microsoft.com/office/powerpoint/2010/main" val="2833676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289304" y="1481328"/>
            <a:ext cx="3611879" cy="3236976"/>
          </a:xfrm>
        </p:spPr>
        <p:txBody>
          <a:bodyPr>
            <a:normAutofit fontScale="90000"/>
          </a:bodyPr>
          <a:lstStyle/>
          <a:p>
            <a:r>
              <a:rPr lang="en-US" sz="4400" dirty="0"/>
              <a:t>Sexual </a:t>
            </a:r>
            <a:r>
              <a:rPr lang="en-US" sz="4400" u="sng" dirty="0"/>
              <a:t>Harassment:</a:t>
            </a:r>
            <a:br>
              <a:rPr lang="en-US" sz="4400" u="sng" dirty="0"/>
            </a:br>
            <a:br>
              <a:rPr lang="en-US" sz="4400" u="sng" dirty="0"/>
            </a:br>
            <a:r>
              <a:rPr lang="en-US" sz="4400" dirty="0"/>
              <a:t>Sexual Assault</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448056"/>
            <a:ext cx="5446278" cy="5601888"/>
          </a:xfrm>
        </p:spPr>
        <p:txBody>
          <a:bodyPr>
            <a:normAutofit fontScale="92500" lnSpcReduction="10000"/>
          </a:bodyPr>
          <a:lstStyle/>
          <a:p>
            <a:r>
              <a:rPr lang="en-US" sz="3000" b="1" u="sng" dirty="0"/>
              <a:t>Sexual Assault:</a:t>
            </a:r>
            <a:r>
              <a:rPr lang="en-US" sz="3000" b="1" dirty="0"/>
              <a:t>  </a:t>
            </a:r>
            <a:r>
              <a:rPr lang="en-US" sz="3000" dirty="0"/>
              <a:t>Any forcible or nonforcible sexual act directed against another person (contact with genitals, objects, however slight), i.e., rape sodomy, sexual assault with an object, fondling, incest and statutory rape, without the consent of the victim including instances where the victim is incapable of giving consent.</a:t>
            </a:r>
            <a:endParaRPr lang="en-US" sz="3000" b="1" u="sng" dirty="0"/>
          </a:p>
          <a:p>
            <a:pPr marL="6160" indent="0">
              <a:buNone/>
            </a:pPr>
            <a:endParaRPr lang="en-US" dirty="0"/>
          </a:p>
        </p:txBody>
      </p:sp>
    </p:spTree>
    <p:extLst>
      <p:ext uri="{BB962C8B-B14F-4D97-AF65-F5344CB8AC3E}">
        <p14:creationId xmlns:p14="http://schemas.microsoft.com/office/powerpoint/2010/main" val="288604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289304" y="1481328"/>
            <a:ext cx="3830850" cy="3236976"/>
          </a:xfrm>
        </p:spPr>
        <p:txBody>
          <a:bodyPr>
            <a:normAutofit fontScale="90000"/>
          </a:bodyPr>
          <a:lstStyle/>
          <a:p>
            <a:r>
              <a:rPr lang="en-US" sz="4400" dirty="0"/>
              <a:t>Sexual </a:t>
            </a:r>
            <a:r>
              <a:rPr lang="en-US" sz="4400" u="sng" dirty="0"/>
              <a:t>Harassment:</a:t>
            </a:r>
            <a:br>
              <a:rPr lang="en-US" sz="4400" u="sng" dirty="0"/>
            </a:br>
            <a:br>
              <a:rPr lang="en-US" sz="4400" u="sng" dirty="0"/>
            </a:br>
            <a:r>
              <a:rPr lang="en-US" sz="4400" dirty="0"/>
              <a:t>Dating Violence</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182880"/>
            <a:ext cx="5446278" cy="6428232"/>
          </a:xfrm>
        </p:spPr>
        <p:txBody>
          <a:bodyPr>
            <a:normAutofit fontScale="77500" lnSpcReduction="20000"/>
          </a:bodyPr>
          <a:lstStyle/>
          <a:p>
            <a:r>
              <a:rPr lang="en-US" sz="3000" b="1" u="sng" dirty="0"/>
              <a:t>Dating Violence:</a:t>
            </a:r>
            <a:r>
              <a:rPr lang="en-US" sz="3000" b="1" dirty="0"/>
              <a:t>  </a:t>
            </a:r>
            <a:r>
              <a:rPr lang="en-US" sz="3000" dirty="0"/>
              <a:t>Any violence committed by a person: </a:t>
            </a:r>
          </a:p>
          <a:p>
            <a:pPr marL="971360" lvl="1" indent="-514350">
              <a:buAutoNum type="alphaLcParenBoth"/>
            </a:pPr>
            <a:r>
              <a:rPr lang="en-US" sz="2800" dirty="0"/>
              <a:t>who is or has been in a social relationship of a romantic or intimate nature with the victim; </a:t>
            </a:r>
            <a:r>
              <a:rPr lang="en-US" sz="2800" b="1" u="sng" dirty="0"/>
              <a:t>and</a:t>
            </a:r>
          </a:p>
          <a:p>
            <a:pPr marL="971360" lvl="1" indent="-514350">
              <a:buAutoNum type="alphaLcParenBoth"/>
            </a:pPr>
            <a:r>
              <a:rPr lang="en-US" sz="2800" dirty="0"/>
              <a:t>where the existence of such a relationship shall be determined based on a consideration of the following factors:</a:t>
            </a:r>
          </a:p>
          <a:p>
            <a:pPr marL="1492060" lvl="2" indent="-571500">
              <a:buAutoNum type="romanLcParenBoth"/>
            </a:pPr>
            <a:r>
              <a:rPr lang="en-US" sz="2600" dirty="0"/>
              <a:t>the length of the relationship</a:t>
            </a:r>
          </a:p>
          <a:p>
            <a:pPr marL="1492060" lvl="2" indent="-571500">
              <a:buAutoNum type="romanLcParenBoth"/>
            </a:pPr>
            <a:r>
              <a:rPr lang="en-US" sz="2600" dirty="0"/>
              <a:t>the type of relationship</a:t>
            </a:r>
          </a:p>
          <a:p>
            <a:pPr marL="1492060" lvl="2" indent="-571500">
              <a:buAutoNum type="romanLcParenBoth"/>
            </a:pPr>
            <a:r>
              <a:rPr lang="en-US" sz="2600" dirty="0"/>
              <a:t>the frequency of interaction between the persons involved in the relationship </a:t>
            </a:r>
          </a:p>
          <a:p>
            <a:pPr marL="6160" indent="0">
              <a:buNone/>
            </a:pPr>
            <a:endParaRPr lang="en-US" dirty="0"/>
          </a:p>
        </p:txBody>
      </p:sp>
    </p:spTree>
    <p:extLst>
      <p:ext uri="{BB962C8B-B14F-4D97-AF65-F5344CB8AC3E}">
        <p14:creationId xmlns:p14="http://schemas.microsoft.com/office/powerpoint/2010/main" val="2681230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188720" y="1778508"/>
            <a:ext cx="3830850" cy="3236976"/>
          </a:xfrm>
        </p:spPr>
        <p:txBody>
          <a:bodyPr>
            <a:normAutofit fontScale="90000"/>
          </a:bodyPr>
          <a:lstStyle/>
          <a:p>
            <a:r>
              <a:rPr lang="en-US" sz="4400" dirty="0"/>
              <a:t>Sexual </a:t>
            </a:r>
            <a:r>
              <a:rPr lang="en-US" sz="4400" u="sng" dirty="0"/>
              <a:t>Harassment:</a:t>
            </a:r>
            <a:br>
              <a:rPr lang="en-US" sz="4400" u="sng" dirty="0"/>
            </a:br>
            <a:br>
              <a:rPr lang="en-US" sz="4400" u="sng" dirty="0"/>
            </a:br>
            <a:r>
              <a:rPr lang="en-US" sz="4400" dirty="0"/>
              <a:t>Dating Violence</a:t>
            </a:r>
            <a:br>
              <a:rPr lang="en-US" sz="4400" dirty="0"/>
            </a:br>
            <a:r>
              <a:rPr lang="en-US" sz="4400" dirty="0"/>
              <a:t>(cont’d)</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182880"/>
            <a:ext cx="5446278" cy="6428232"/>
          </a:xfrm>
        </p:spPr>
        <p:txBody>
          <a:bodyPr>
            <a:normAutofit fontScale="70000" lnSpcReduction="20000"/>
          </a:bodyPr>
          <a:lstStyle/>
          <a:p>
            <a:r>
              <a:rPr lang="en-US" sz="3000" dirty="0"/>
              <a:t>Includes any felony or misdemeanor crimes of violence committed:</a:t>
            </a:r>
          </a:p>
          <a:p>
            <a:pPr lvl="1"/>
            <a:r>
              <a:rPr lang="en-US" sz="2800" dirty="0"/>
              <a:t>By a current or former former spouse or intimate partner of the victim,</a:t>
            </a:r>
          </a:p>
          <a:p>
            <a:pPr lvl="1"/>
            <a:r>
              <a:rPr lang="en-US" sz="2800" dirty="0"/>
              <a:t>by a person with whom the victim shares a child in common,</a:t>
            </a:r>
          </a:p>
          <a:p>
            <a:pPr lvl="1"/>
            <a:r>
              <a:rPr lang="en-US" sz="2800" dirty="0"/>
              <a:t> by a person who is cohabitating with or has cohabitated with the victim as a spouse or intimate partner, </a:t>
            </a:r>
          </a:p>
          <a:p>
            <a:pPr lvl="1"/>
            <a:r>
              <a:rPr lang="en-US" sz="2800" dirty="0"/>
              <a:t>by a person similarly situated to a spouse of the victim under California domestic or  family violence laws or by any other person against an adult or youth victim who is protected from that person's acts under the domestic or family violence laws of California</a:t>
            </a:r>
            <a:endParaRPr lang="en-US" dirty="0"/>
          </a:p>
        </p:txBody>
      </p:sp>
    </p:spTree>
    <p:extLst>
      <p:ext uri="{BB962C8B-B14F-4D97-AF65-F5344CB8AC3E}">
        <p14:creationId xmlns:p14="http://schemas.microsoft.com/office/powerpoint/2010/main" val="3118559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B767-395C-4A88-8136-DF585B5456AD}"/>
              </a:ext>
            </a:extLst>
          </p:cNvPr>
          <p:cNvSpPr>
            <a:spLocks noGrp="1"/>
          </p:cNvSpPr>
          <p:nvPr>
            <p:ph type="title"/>
          </p:nvPr>
        </p:nvSpPr>
        <p:spPr>
          <a:xfrm>
            <a:off x="1371600" y="1719072"/>
            <a:ext cx="3611879" cy="3236976"/>
          </a:xfrm>
        </p:spPr>
        <p:txBody>
          <a:bodyPr>
            <a:normAutofit/>
          </a:bodyPr>
          <a:lstStyle/>
          <a:p>
            <a:r>
              <a:rPr lang="en-US" sz="4400" dirty="0"/>
              <a:t>Sexual </a:t>
            </a:r>
            <a:r>
              <a:rPr lang="en-US" sz="4400" u="sng" dirty="0"/>
              <a:t>Harassment:</a:t>
            </a:r>
            <a:br>
              <a:rPr lang="en-US" sz="4400" u="sng" dirty="0"/>
            </a:br>
            <a:br>
              <a:rPr lang="en-US" sz="4400" u="sng" dirty="0"/>
            </a:br>
            <a:r>
              <a:rPr lang="en-US" sz="4400" dirty="0"/>
              <a:t>Stalking</a:t>
            </a:r>
            <a:br>
              <a:rPr lang="en-US" dirty="0"/>
            </a:br>
            <a:br>
              <a:rPr lang="en-US" dirty="0"/>
            </a:br>
            <a:endParaRPr lang="en-US" dirty="0"/>
          </a:p>
        </p:txBody>
      </p:sp>
      <p:sp>
        <p:nvSpPr>
          <p:cNvPr id="3" name="Content Placeholder 2">
            <a:extLst>
              <a:ext uri="{FF2B5EF4-FFF2-40B4-BE49-F238E27FC236}">
                <a16:creationId xmlns:a16="http://schemas.microsoft.com/office/drawing/2014/main" id="{73D30DF8-ACAA-43C1-A6C3-B589143CF576}"/>
              </a:ext>
            </a:extLst>
          </p:cNvPr>
          <p:cNvSpPr>
            <a:spLocks noGrp="1"/>
          </p:cNvSpPr>
          <p:nvPr>
            <p:ph idx="1"/>
          </p:nvPr>
        </p:nvSpPr>
        <p:spPr>
          <a:xfrm>
            <a:off x="5120154" y="448056"/>
            <a:ext cx="5446278" cy="5601888"/>
          </a:xfrm>
        </p:spPr>
        <p:txBody>
          <a:bodyPr>
            <a:normAutofit fontScale="92500" lnSpcReduction="10000"/>
          </a:bodyPr>
          <a:lstStyle/>
          <a:p>
            <a:pPr marL="6160" indent="0">
              <a:buNone/>
            </a:pPr>
            <a:r>
              <a:rPr lang="en-US" sz="3000" b="1" u="sng" dirty="0"/>
              <a:t>Stalking:</a:t>
            </a:r>
            <a:r>
              <a:rPr lang="en-US" sz="3000" dirty="0"/>
              <a:t>  engaging in a course of conduct directed at a specific person that would cause a reasonable person to:</a:t>
            </a:r>
          </a:p>
          <a:p>
            <a:pPr marL="520510" indent="-514350">
              <a:buAutoNum type="alphaLcParenBoth"/>
            </a:pPr>
            <a:r>
              <a:rPr lang="en-US" sz="3000" dirty="0"/>
              <a:t>Fear for their safety or the safety of others; or</a:t>
            </a:r>
          </a:p>
          <a:p>
            <a:pPr marL="520510" indent="-514350">
              <a:buAutoNum type="alphaLcParenBoth"/>
            </a:pPr>
            <a:r>
              <a:rPr lang="en-US" sz="3000" dirty="0"/>
              <a:t>Suffer substantial emotional distress</a:t>
            </a:r>
          </a:p>
          <a:p>
            <a:pPr marL="6160" indent="0">
              <a:buNone/>
            </a:pPr>
            <a:r>
              <a:rPr lang="en-US" sz="3000" dirty="0"/>
              <a:t>** Note that this is on the basis of sex.</a:t>
            </a:r>
          </a:p>
          <a:p>
            <a:pPr marL="6160" indent="0">
              <a:buNone/>
            </a:pPr>
            <a:endParaRPr lang="en-US" dirty="0"/>
          </a:p>
        </p:txBody>
      </p:sp>
    </p:spTree>
    <p:extLst>
      <p:ext uri="{BB962C8B-B14F-4D97-AF65-F5344CB8AC3E}">
        <p14:creationId xmlns:p14="http://schemas.microsoft.com/office/powerpoint/2010/main" val="3573209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TM16401375[[fn=Madison]]</Template>
  <TotalTime>1220</TotalTime>
  <Words>1350</Words>
  <Application>Microsoft Office PowerPoint</Application>
  <PresentationFormat>Widescreen</PresentationFormat>
  <Paragraphs>89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MS Shell Dlg 2</vt:lpstr>
      <vt:lpstr>Wingdings</vt:lpstr>
      <vt:lpstr>Wingdings 3</vt:lpstr>
      <vt:lpstr>Madison</vt:lpstr>
      <vt:lpstr> </vt:lpstr>
      <vt:lpstr>PowerPoint Presentation</vt:lpstr>
      <vt:lpstr>What Constitutes Sexual Harassment?  </vt:lpstr>
      <vt:lpstr>Sexual Harassment:  Quid Pro Quo  </vt:lpstr>
      <vt:lpstr>Sexual Harassment:  Unwelcome Conduct  </vt:lpstr>
      <vt:lpstr>Sexual Harassment:  Sexual Assault  </vt:lpstr>
      <vt:lpstr>Sexual Harassment:  Dating Violence  </vt:lpstr>
      <vt:lpstr>Sexual Harassment:  Dating Violence (cont’d)  </vt:lpstr>
      <vt:lpstr>Sexual Harassment:  Stalking  </vt:lpstr>
      <vt:lpstr>Sexual Harassment:  Sexual Exploitation  </vt:lpstr>
      <vt:lpstr>Affirmative Consent </vt:lpstr>
      <vt:lpstr>Title IX Applies to Education Program or Activity   </vt:lpstr>
      <vt:lpstr>Making a Report </vt:lpstr>
      <vt:lpstr>Who Must Report </vt:lpstr>
      <vt:lpstr>What Happens After a Report is Made </vt:lpstr>
      <vt:lpstr>Formal Title IX Complaint</vt:lpstr>
      <vt:lpstr>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Fernandez, Eric</dc:creator>
  <cp:lastModifiedBy>Teri Dillon</cp:lastModifiedBy>
  <cp:revision>33</cp:revision>
  <dcterms:created xsi:type="dcterms:W3CDTF">2021-12-27T19:46:10Z</dcterms:created>
  <dcterms:modified xsi:type="dcterms:W3CDTF">2023-02-21T19:38:17Z</dcterms:modified>
</cp:coreProperties>
</file>